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64" r:id="rId3"/>
    <p:sldId id="258" r:id="rId4"/>
    <p:sldId id="259" r:id="rId5"/>
    <p:sldId id="260" r:id="rId6"/>
    <p:sldId id="261" r:id="rId7"/>
    <p:sldId id="262" r:id="rId8"/>
    <p:sldId id="263" r:id="rId9"/>
  </p:sldIdLst>
  <p:sldSz cx="9144000" cy="5143500" type="screen16x9"/>
  <p:notesSz cx="6858000" cy="9144000"/>
  <p:embeddedFontLst>
    <p:embeddedFont>
      <p:font typeface="PT Sans Narrow" charset="0"/>
      <p:regular r:id="rId11"/>
      <p:bold r:id="rId12"/>
    </p:embeddedFont>
    <p:embeddedFont>
      <p:font typeface="Open Sans"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94" autoAdjust="0"/>
    <p:restoredTop sz="94660"/>
  </p:normalViewPr>
  <p:slideViewPr>
    <p:cSldViewPr snapToGrid="0">
      <p:cViewPr>
        <p:scale>
          <a:sx n="80" d="100"/>
          <a:sy n="80" d="100"/>
        </p:scale>
        <p:origin x="-1098" y="-264"/>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ccfd0d64739204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ccfd0d64739204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6cb2b396599e33dc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6cb2b396599e33d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c4afb515f63411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c4afb515f6341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3b3326924e_0_2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3b3326924e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3b3326924e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3b3326924e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3b3326924e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3b3326924e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t>PLANT COMMUNITIES</a:t>
            </a:r>
            <a:endParaRPr/>
          </a:p>
        </p:txBody>
      </p:sp>
      <p:sp>
        <p:nvSpPr>
          <p:cNvPr id="67" name="Google Shape;67;p13"/>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4" name="Google Shape;72;p14"/>
          <p:cNvSpPr txBox="1">
            <a:spLocks/>
          </p:cNvSpPr>
          <p:nvPr/>
        </p:nvSpPr>
        <p:spPr>
          <a:xfrm>
            <a:off x="120317" y="457197"/>
            <a:ext cx="8855242" cy="4523874"/>
          </a:xfrm>
          <a:prstGeom prst="rect">
            <a:avLst/>
          </a:prstGeom>
          <a:solidFill>
            <a:srgbClr val="FFFFFF"/>
          </a:solidFill>
          <a:ln>
            <a:noFill/>
          </a:ln>
        </p:spPr>
        <p:txBody>
          <a:bodyPr spcFirstLastPara="1" wrap="square" lIns="91425" tIns="91425" rIns="91425" bIns="91425" anchor="ctr" anchorCtr="0">
            <a:noAutofit/>
          </a:bodyPr>
          <a:lstStyle/>
          <a:p>
            <a:pPr marL="0" marR="0" lvl="0" indent="0" algn="just" defTabSz="914400" rtl="0" eaLnBrk="1" fontAlgn="auto" latinLnBrk="0" hangingPunct="1">
              <a:lnSpc>
                <a:spcPct val="100000"/>
              </a:lnSpc>
              <a:spcBef>
                <a:spcPts val="0"/>
              </a:spcBef>
              <a:spcAft>
                <a:spcPts val="0"/>
              </a:spcAft>
              <a:buClr>
                <a:schemeClr val="accent1"/>
              </a:buClr>
              <a:buSzPts val="5400"/>
              <a:buFont typeface="PT Sans Narrow"/>
              <a:buNone/>
              <a:tabLst/>
              <a:defRPr/>
            </a:pPr>
            <a:r>
              <a:rPr kumimoji="0" lang="en-US" sz="3600" b="1" i="0" u="none" strike="noStrike" kern="0" cap="none" spc="0" normalizeH="0" baseline="0" noProof="0" dirty="0" smtClean="0">
                <a:ln>
                  <a:noFill/>
                </a:ln>
                <a:solidFill>
                  <a:schemeClr val="accent1"/>
                </a:solidFill>
                <a:effectLst/>
                <a:highlight>
                  <a:srgbClr val="FFFFFF"/>
                </a:highlight>
                <a:uLnTx/>
                <a:uFillTx/>
                <a:latin typeface="PT Sans Narrow"/>
                <a:ea typeface="PT Sans Narrow"/>
                <a:cs typeface="PT Sans Narrow"/>
                <a:sym typeface="PT Sans Narrow"/>
              </a:rPr>
              <a:t>Definition: A naturally occurring group of different plant and animal populations living in a common environment constitute a biotic </a:t>
            </a:r>
            <a:r>
              <a:rPr kumimoji="0" lang="en-US" sz="3600" b="1" i="0" u="none" strike="noStrike" kern="0" cap="none" spc="0" normalizeH="0" baseline="0" noProof="0" dirty="0" err="1" smtClean="0">
                <a:ln>
                  <a:noFill/>
                </a:ln>
                <a:solidFill>
                  <a:schemeClr val="accent1"/>
                </a:solidFill>
                <a:effectLst/>
                <a:highlight>
                  <a:srgbClr val="FFFFFF"/>
                </a:highlight>
                <a:uLnTx/>
                <a:uFillTx/>
                <a:latin typeface="PT Sans Narrow"/>
                <a:ea typeface="PT Sans Narrow"/>
                <a:cs typeface="PT Sans Narrow"/>
                <a:sym typeface="PT Sans Narrow"/>
              </a:rPr>
              <a:t>community.Assemblage</a:t>
            </a:r>
            <a:r>
              <a:rPr kumimoji="0" lang="en-US" sz="3600" b="1" i="0" u="none" strike="noStrike" kern="0" cap="none" spc="0" normalizeH="0" baseline="0" noProof="0" dirty="0" smtClean="0">
                <a:ln>
                  <a:noFill/>
                </a:ln>
                <a:solidFill>
                  <a:schemeClr val="accent1"/>
                </a:solidFill>
                <a:effectLst/>
                <a:highlight>
                  <a:srgbClr val="FFFFFF"/>
                </a:highlight>
                <a:uLnTx/>
                <a:uFillTx/>
                <a:latin typeface="PT Sans Narrow"/>
                <a:ea typeface="PT Sans Narrow"/>
                <a:cs typeface="PT Sans Narrow"/>
                <a:sym typeface="PT Sans Narrow"/>
              </a:rPr>
              <a:t> of plant population in a biotic community is called plant community. It is a basic unit of vegetation.</a:t>
            </a:r>
          </a:p>
          <a:p>
            <a:pPr marL="0" marR="0" lvl="0" indent="0" algn="l" defTabSz="914400" rtl="0" eaLnBrk="1" fontAlgn="auto" latinLnBrk="0" hangingPunct="1">
              <a:lnSpc>
                <a:spcPct val="100000"/>
              </a:lnSpc>
              <a:spcBef>
                <a:spcPts val="0"/>
              </a:spcBef>
              <a:spcAft>
                <a:spcPts val="0"/>
              </a:spcAft>
              <a:buClr>
                <a:schemeClr val="accent1"/>
              </a:buClr>
              <a:buSzPts val="5400"/>
              <a:buFont typeface="PT Sans Narrow"/>
              <a:buNone/>
              <a:tabLst/>
              <a:defRPr/>
            </a:pPr>
            <a:endParaRPr kumimoji="0" lang="en-US" sz="3600" b="1" i="0" u="none" strike="noStrike" kern="0" cap="none" spc="0" normalizeH="0" baseline="0" noProof="0" dirty="0">
              <a:ln>
                <a:noFill/>
              </a:ln>
              <a:solidFill>
                <a:schemeClr val="accent1"/>
              </a:solidFill>
              <a:effectLst/>
              <a:highlight>
                <a:srgbClr val="FFFFFF"/>
              </a:highlight>
              <a:uLnTx/>
              <a:uFillTx/>
              <a:latin typeface="PT Sans Narrow"/>
              <a:ea typeface="PT Sans Narrow"/>
              <a:cs typeface="PT Sans Narrow"/>
              <a:sym typeface="PT Sans Narrow"/>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1700" y="243150"/>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Qualitative Characters</a:t>
            </a:r>
            <a:endParaRPr/>
          </a:p>
        </p:txBody>
      </p:sp>
      <p:sp>
        <p:nvSpPr>
          <p:cNvPr id="78" name="Google Shape;78;p1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dirty="0"/>
              <a:t>1.Floristic composition:Study of composition in terms of species(flora) present in a particular region.</a:t>
            </a:r>
            <a:endParaRPr sz="1400"/>
          </a:p>
          <a:p>
            <a:pPr marL="0" lvl="0" indent="0" algn="l" rtl="0">
              <a:spcBef>
                <a:spcPts val="1200"/>
              </a:spcBef>
              <a:spcAft>
                <a:spcPts val="0"/>
              </a:spcAft>
              <a:buNone/>
            </a:pPr>
            <a:r>
              <a:rPr lang="en" sz="1400" dirty="0"/>
              <a:t>2.Stratification: Arrangement of plants in different stratas</a:t>
            </a:r>
            <a:endParaRPr sz="1400"/>
          </a:p>
          <a:p>
            <a:pPr marL="0" lvl="0" indent="0" algn="l" rtl="0">
              <a:spcBef>
                <a:spcPts val="1200"/>
              </a:spcBef>
              <a:spcAft>
                <a:spcPts val="0"/>
              </a:spcAft>
              <a:buNone/>
            </a:pPr>
            <a:r>
              <a:rPr lang="en" sz="1400" dirty="0"/>
              <a:t>3.Periodicity: recurrence of various life processes.</a:t>
            </a:r>
            <a:endParaRPr sz="1400"/>
          </a:p>
          <a:p>
            <a:pPr marL="0" lvl="0" indent="0" algn="l" rtl="0">
              <a:spcBef>
                <a:spcPts val="1200"/>
              </a:spcBef>
              <a:spcAft>
                <a:spcPts val="0"/>
              </a:spcAft>
              <a:buNone/>
            </a:pPr>
            <a:r>
              <a:rPr lang="en" sz="1400" dirty="0"/>
              <a:t>4.Vitality and vigour: Vitality is ability of plant species to complete its life cycle in the prevailing conditions of community and vigour is state of health of plant species.</a:t>
            </a:r>
            <a:endParaRPr sz="1400"/>
          </a:p>
          <a:p>
            <a:pPr marL="0" lvl="0" indent="0" algn="l" rtl="0">
              <a:spcBef>
                <a:spcPts val="1200"/>
              </a:spcBef>
              <a:spcAft>
                <a:spcPts val="0"/>
              </a:spcAft>
              <a:buNone/>
            </a:pPr>
            <a:r>
              <a:rPr lang="en" sz="1400" dirty="0"/>
              <a:t>4.Growth forms: General morphology and visible appearance of plant.</a:t>
            </a:r>
            <a:endParaRPr sz="1400"/>
          </a:p>
          <a:p>
            <a:pPr marL="0" lvl="0" indent="0" algn="l" rtl="0">
              <a:spcBef>
                <a:spcPts val="1200"/>
              </a:spcBef>
              <a:spcAft>
                <a:spcPts val="0"/>
              </a:spcAft>
              <a:buNone/>
            </a:pPr>
            <a:r>
              <a:rPr lang="en" sz="1400" dirty="0"/>
              <a:t>5.Life forms: Vegetative appearance of plants.</a:t>
            </a:r>
            <a:endParaRPr sz="1400"/>
          </a:p>
          <a:p>
            <a:pPr marL="0" lvl="0" indent="0" algn="l" rtl="0">
              <a:spcBef>
                <a:spcPts val="1200"/>
              </a:spcBef>
              <a:spcAft>
                <a:spcPts val="0"/>
              </a:spcAft>
              <a:buNone/>
            </a:pPr>
            <a:r>
              <a:rPr lang="en" sz="1400" dirty="0"/>
              <a:t>6.Dispersion and sociability: Dispersion is method of distribution of plants in an area and sociability is nature of association if individuals of different species.</a:t>
            </a:r>
            <a:endParaRPr sz="1400"/>
          </a:p>
          <a:p>
            <a:pPr marL="0" lvl="0" indent="0" algn="l" rtl="0">
              <a:spcBef>
                <a:spcPts val="1200"/>
              </a:spcBef>
              <a:spcAft>
                <a:spcPts val="1200"/>
              </a:spcAft>
              <a:buNone/>
            </a:pPr>
            <a:endParaRPr sz="1400"/>
          </a:p>
        </p:txBody>
      </p:sp>
      <p:sp>
        <p:nvSpPr>
          <p:cNvPr id="79" name="Google Shape;79;p15"/>
          <p:cNvSpPr txBox="1"/>
          <p:nvPr/>
        </p:nvSpPr>
        <p:spPr>
          <a:xfrm>
            <a:off x="914399" y="215022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chemeClr val="lt2"/>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Quantitative characters</a:t>
            </a:r>
            <a:endParaRPr/>
          </a:p>
        </p:txBody>
      </p:sp>
      <p:sp>
        <p:nvSpPr>
          <p:cNvPr id="85" name="Google Shape;85;p16"/>
          <p:cNvSpPr txBox="1">
            <a:spLocks noGrp="1"/>
          </p:cNvSpPr>
          <p:nvPr>
            <p:ph type="body" idx="1"/>
          </p:nvPr>
        </p:nvSpPr>
        <p:spPr>
          <a:xfrm>
            <a:off x="0" y="1017725"/>
            <a:ext cx="9144000" cy="4330200"/>
          </a:xfrm>
          <a:prstGeom prst="rect">
            <a:avLst/>
          </a:prstGeom>
        </p:spPr>
        <p:txBody>
          <a:bodyPr spcFirstLastPara="1" wrap="square" lIns="91425" tIns="91425" rIns="91425" bIns="91425" anchor="t" anchorCtr="0">
            <a:normAutofit fontScale="92500" lnSpcReduction="20000"/>
          </a:bodyPr>
          <a:lstStyle/>
          <a:p>
            <a:pPr marL="0" lvl="0" indent="0" algn="just" rtl="0">
              <a:spcBef>
                <a:spcPts val="0"/>
              </a:spcBef>
              <a:spcAft>
                <a:spcPts val="0"/>
              </a:spcAft>
              <a:buNone/>
            </a:pPr>
            <a:r>
              <a:rPr lang="en"/>
              <a:t>1.Density: Numerical strength of species per unt area of space.It is of two types: Crude density and ecological density. Density=No.of individuals of a species/Area sampled.</a:t>
            </a:r>
            <a:endParaRPr/>
          </a:p>
          <a:p>
            <a:pPr marL="0" lvl="0" indent="0" algn="just" rtl="0">
              <a:spcBef>
                <a:spcPts val="1200"/>
              </a:spcBef>
              <a:spcAft>
                <a:spcPts val="0"/>
              </a:spcAft>
              <a:buNone/>
            </a:pPr>
            <a:r>
              <a:rPr lang="en"/>
              <a:t>2.Cover: expression of the percentage of the ground covered or occupied by the species.It is of two types: crown cover and basal cover.</a:t>
            </a:r>
            <a:endParaRPr/>
          </a:p>
          <a:p>
            <a:pPr marL="0" lvl="0" indent="0" algn="just" rtl="0">
              <a:spcBef>
                <a:spcPts val="1200"/>
              </a:spcBef>
              <a:spcAft>
                <a:spcPts val="0"/>
              </a:spcAft>
              <a:buNone/>
            </a:pPr>
            <a:r>
              <a:rPr lang="en"/>
              <a:t>3.Abundance: number of individuals of a species present in the unit area.Abundance of species=No. of individuals in all samples/No.of samples in which species occurred.</a:t>
            </a:r>
            <a:endParaRPr/>
          </a:p>
          <a:p>
            <a:pPr marL="0" lvl="0" indent="0" algn="just" rtl="0">
              <a:spcBef>
                <a:spcPts val="1200"/>
              </a:spcBef>
              <a:spcAft>
                <a:spcPts val="0"/>
              </a:spcAft>
              <a:buNone/>
            </a:pPr>
            <a:r>
              <a:rPr lang="en"/>
              <a:t>4.Frequency: degree of dispersion of individual species in the given area.Frequency= Total  no. of quadrates in which the species occur/Total no. of quadrates studied,</a:t>
            </a:r>
            <a:endParaRPr/>
          </a:p>
          <a:p>
            <a:pPr marL="0" lvl="0" indent="0" algn="just" rtl="0">
              <a:spcBef>
                <a:spcPts val="1200"/>
              </a:spcBef>
              <a:spcAft>
                <a:spcPts val="0"/>
              </a:spcAft>
              <a:buNone/>
            </a:pPr>
            <a:r>
              <a:rPr lang="en"/>
              <a:t> multiplied by 100</a:t>
            </a:r>
            <a:endParaRPr/>
          </a:p>
          <a:p>
            <a:pPr marL="0" lvl="0" indent="0" algn="just" rtl="0">
              <a:spcBef>
                <a:spcPts val="1200"/>
              </a:spcBef>
              <a:spcAft>
                <a:spcPts val="0"/>
              </a:spcAft>
              <a:buNone/>
            </a:pPr>
            <a:r>
              <a:rPr lang="en"/>
              <a:t>5.Important value index: The overall view of the ecological importance of a species in relation to community.For this purpose the percentage value of relative frequency,relative density and relative dominance are added together. The total value out of 300  is called Important value index.</a:t>
            </a:r>
            <a:endParaRPr/>
          </a:p>
          <a:p>
            <a:pPr marL="0" lvl="0" indent="0" algn="l" rtl="0">
              <a:spcBef>
                <a:spcPts val="120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Ecotone and Edge  effect</a:t>
            </a:r>
            <a:endParaRPr/>
          </a:p>
        </p:txBody>
      </p:sp>
      <p:sp>
        <p:nvSpPr>
          <p:cNvPr id="91" name="Google Shape;91;p1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1.Ecotone is an intermediate zone of vegetation in between two distinct types of communities or biomes.</a:t>
            </a:r>
            <a:endParaRPr/>
          </a:p>
          <a:p>
            <a:pPr marL="0" lvl="0" indent="0" algn="l" rtl="0">
              <a:spcBef>
                <a:spcPts val="1200"/>
              </a:spcBef>
              <a:spcAft>
                <a:spcPts val="0"/>
              </a:spcAft>
              <a:buNone/>
            </a:pPr>
            <a:r>
              <a:rPr lang="en"/>
              <a:t>2.It is a place where two ecologies are in tension so it is also known as tension zone.</a:t>
            </a:r>
            <a:endParaRPr/>
          </a:p>
          <a:p>
            <a:pPr marL="0" lvl="0" indent="0" algn="l" rtl="0">
              <a:spcBef>
                <a:spcPts val="1200"/>
              </a:spcBef>
              <a:spcAft>
                <a:spcPts val="0"/>
              </a:spcAft>
              <a:buNone/>
            </a:pPr>
            <a:r>
              <a:rPr lang="en"/>
              <a:t>3.Influence of two different environmental pattern work together so vegetation is specialized.</a:t>
            </a:r>
            <a:endParaRPr/>
          </a:p>
          <a:p>
            <a:pPr marL="0" lvl="0" indent="0" algn="l" rtl="0">
              <a:spcBef>
                <a:spcPts val="1200"/>
              </a:spcBef>
              <a:spcAft>
                <a:spcPts val="1200"/>
              </a:spcAft>
              <a:buNone/>
            </a:pPr>
            <a:r>
              <a:rPr lang="en"/>
              <a:t>4.Density of organisms and variety is enhanced than adjacent communities  so increase in biodiversity is called edge effect.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Plant Succession</a:t>
            </a:r>
            <a:endParaRPr/>
          </a:p>
        </p:txBody>
      </p:sp>
      <p:sp>
        <p:nvSpPr>
          <p:cNvPr id="97" name="Google Shape;97;p1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Occurrence of gradual replacement of one community by another in a definite sequence over a period of time in the same area is known as plant succession.</a:t>
            </a:r>
            <a:endParaRPr/>
          </a:p>
          <a:p>
            <a:pPr marL="0" lvl="0" indent="0" algn="l" rtl="0">
              <a:spcBef>
                <a:spcPts val="1200"/>
              </a:spcBef>
              <a:spcAft>
                <a:spcPts val="0"/>
              </a:spcAft>
              <a:buNone/>
            </a:pPr>
            <a:r>
              <a:rPr lang="en"/>
              <a:t>Causes of Succession:</a:t>
            </a:r>
            <a:endParaRPr/>
          </a:p>
          <a:p>
            <a:pPr marL="457200" lvl="0" indent="-342900" algn="l" rtl="0">
              <a:spcBef>
                <a:spcPts val="1200"/>
              </a:spcBef>
              <a:spcAft>
                <a:spcPts val="0"/>
              </a:spcAft>
              <a:buSzPts val="1800"/>
              <a:buAutoNum type="arabicPeriod"/>
            </a:pPr>
            <a:r>
              <a:rPr lang="en"/>
              <a:t>Initial causes: which produce bare area or destroy the existing populations in an area.</a:t>
            </a:r>
            <a:endParaRPr/>
          </a:p>
          <a:p>
            <a:pPr marL="457200" lvl="0" indent="-342900" algn="l" rtl="0">
              <a:spcBef>
                <a:spcPts val="0"/>
              </a:spcBef>
              <a:spcAft>
                <a:spcPts val="0"/>
              </a:spcAft>
              <a:buSzPts val="1800"/>
              <a:buAutoNum type="arabicPeriod"/>
            </a:pPr>
            <a:r>
              <a:rPr lang="en"/>
              <a:t>Ecesis: Continuing causes such as migration, ecesis, aggregation, competition and reaction</a:t>
            </a:r>
            <a:endParaRPr/>
          </a:p>
          <a:p>
            <a:pPr marL="457200" lvl="0" indent="-342900" algn="l" rtl="0">
              <a:spcBef>
                <a:spcPts val="0"/>
              </a:spcBef>
              <a:spcAft>
                <a:spcPts val="0"/>
              </a:spcAft>
              <a:buSzPts val="1800"/>
              <a:buAutoNum type="arabicPeriod"/>
            </a:pPr>
            <a:r>
              <a:rPr lang="en"/>
              <a:t>Stabilising causes: Stabilisation of the community resulting in change of climate.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Basic Types of Succession</a:t>
            </a:r>
            <a:endParaRPr/>
          </a:p>
        </p:txBody>
      </p:sp>
      <p:sp>
        <p:nvSpPr>
          <p:cNvPr id="103" name="Google Shape;103;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On the basis of nature of bare area being colonized:</a:t>
            </a:r>
            <a:endParaRPr/>
          </a:p>
          <a:p>
            <a:pPr marL="457200" lvl="0" indent="-342900" algn="l" rtl="0">
              <a:spcBef>
                <a:spcPts val="1200"/>
              </a:spcBef>
              <a:spcAft>
                <a:spcPts val="0"/>
              </a:spcAft>
              <a:buSzPts val="1800"/>
              <a:buAutoNum type="arabicPeriod"/>
            </a:pPr>
            <a:r>
              <a:rPr lang="en"/>
              <a:t>Primary Succession</a:t>
            </a:r>
            <a:endParaRPr/>
          </a:p>
          <a:p>
            <a:pPr marL="457200" lvl="0" indent="-342900" algn="l" rtl="0">
              <a:spcBef>
                <a:spcPts val="0"/>
              </a:spcBef>
              <a:spcAft>
                <a:spcPts val="0"/>
              </a:spcAft>
              <a:buSzPts val="1800"/>
              <a:buAutoNum type="arabicPeriod"/>
            </a:pPr>
            <a:r>
              <a:rPr lang="en"/>
              <a:t>Secondary Succession</a:t>
            </a:r>
            <a:endParaRPr/>
          </a:p>
          <a:p>
            <a:pPr marL="0" lvl="0" indent="0" algn="l" rtl="0">
              <a:spcBef>
                <a:spcPts val="1200"/>
              </a:spcBef>
              <a:spcAft>
                <a:spcPts val="0"/>
              </a:spcAft>
              <a:buNone/>
            </a:pPr>
            <a:r>
              <a:rPr lang="en"/>
              <a:t>B. On the basis of type of medium or substratum where succession takes place:</a:t>
            </a:r>
            <a:endParaRPr/>
          </a:p>
          <a:p>
            <a:pPr marL="457200" lvl="0" indent="-342900" algn="l" rtl="0">
              <a:spcBef>
                <a:spcPts val="1200"/>
              </a:spcBef>
              <a:spcAft>
                <a:spcPts val="0"/>
              </a:spcAft>
              <a:buSzPts val="1800"/>
              <a:buAutoNum type="arabicPeriod"/>
            </a:pPr>
            <a:r>
              <a:rPr lang="en"/>
              <a:t>Hydrosere</a:t>
            </a:r>
            <a:endParaRPr/>
          </a:p>
          <a:p>
            <a:pPr marL="457200" lvl="0" indent="-342900" algn="l" rtl="0">
              <a:spcBef>
                <a:spcPts val="0"/>
              </a:spcBef>
              <a:spcAft>
                <a:spcPts val="0"/>
              </a:spcAft>
              <a:buSzPts val="1800"/>
              <a:buAutoNum type="arabicPeriod"/>
            </a:pPr>
            <a:r>
              <a:rPr lang="en"/>
              <a:t>Halosere</a:t>
            </a:r>
            <a:endParaRPr/>
          </a:p>
          <a:p>
            <a:pPr marL="457200" lvl="0" indent="-342900" algn="l" rtl="0">
              <a:spcBef>
                <a:spcPts val="0"/>
              </a:spcBef>
              <a:spcAft>
                <a:spcPts val="0"/>
              </a:spcAft>
              <a:buSzPts val="1800"/>
              <a:buAutoNum type="arabicPeriod"/>
            </a:pPr>
            <a:r>
              <a:rPr lang="en"/>
              <a:t>Xerosere: a) Psamosere b) Lithosere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9" name="Google Shape;109;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C. </a:t>
            </a:r>
            <a:r>
              <a:rPr lang="en" dirty="0"/>
              <a:t>O</a:t>
            </a:r>
            <a:r>
              <a:rPr lang="en" dirty="0" smtClean="0"/>
              <a:t>n </a:t>
            </a:r>
            <a:r>
              <a:rPr lang="en" dirty="0"/>
              <a:t>the basis of successive changes in nutritional and energy content :</a:t>
            </a:r>
            <a:endParaRPr/>
          </a:p>
          <a:p>
            <a:pPr marL="457200" lvl="0" indent="-342900" algn="l" rtl="0">
              <a:spcBef>
                <a:spcPts val="1200"/>
              </a:spcBef>
              <a:spcAft>
                <a:spcPts val="0"/>
              </a:spcAft>
              <a:buSzPts val="1800"/>
              <a:buAutoNum type="arabicPeriod"/>
            </a:pPr>
            <a:r>
              <a:rPr lang="en" dirty="0"/>
              <a:t>Autotrophic Succession</a:t>
            </a:r>
            <a:endParaRPr/>
          </a:p>
          <a:p>
            <a:pPr marL="457200" lvl="0" indent="-342900" algn="l" rtl="0">
              <a:spcBef>
                <a:spcPts val="0"/>
              </a:spcBef>
              <a:spcAft>
                <a:spcPts val="0"/>
              </a:spcAft>
              <a:buSzPts val="1800"/>
              <a:buAutoNum type="arabicPeriod"/>
            </a:pPr>
            <a:r>
              <a:rPr lang="en" dirty="0"/>
              <a:t>Heterotrophic Succession</a:t>
            </a:r>
            <a:endParaRPr/>
          </a:p>
          <a:p>
            <a:pPr marL="0" lvl="0" indent="0" algn="l" rtl="0">
              <a:spcBef>
                <a:spcPts val="1200"/>
              </a:spcBef>
              <a:spcAft>
                <a:spcPts val="0"/>
              </a:spcAft>
              <a:buNone/>
            </a:pPr>
            <a:r>
              <a:rPr lang="en" dirty="0"/>
              <a:t>D. Method of replacement of one community by another:</a:t>
            </a:r>
            <a:endParaRPr/>
          </a:p>
          <a:p>
            <a:pPr marL="457200" lvl="0" indent="-342900" algn="l" rtl="0">
              <a:spcBef>
                <a:spcPts val="1200"/>
              </a:spcBef>
              <a:spcAft>
                <a:spcPts val="0"/>
              </a:spcAft>
              <a:buSzPts val="1800"/>
              <a:buAutoNum type="arabicPeriod"/>
            </a:pPr>
            <a:r>
              <a:rPr lang="en" dirty="0"/>
              <a:t>Autogenic Succession</a:t>
            </a:r>
            <a:endParaRPr/>
          </a:p>
          <a:p>
            <a:pPr marL="457200" lvl="0" indent="-342900" algn="l" rtl="0">
              <a:spcBef>
                <a:spcPts val="0"/>
              </a:spcBef>
              <a:spcAft>
                <a:spcPts val="0"/>
              </a:spcAft>
              <a:buSzPts val="1800"/>
              <a:buAutoNum type="arabicPeriod"/>
            </a:pPr>
            <a:r>
              <a:rPr lang="en" dirty="0"/>
              <a:t>Allogenic succession</a:t>
            </a:r>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545</Words>
  <PresentationFormat>On-screen Show (16:9)</PresentationFormat>
  <Paragraphs>42</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PT Sans Narrow</vt:lpstr>
      <vt:lpstr>Open Sans</vt:lpstr>
      <vt:lpstr>Tropic</vt:lpstr>
      <vt:lpstr>PLANT COMMUNITIES</vt:lpstr>
      <vt:lpstr>Slide 2</vt:lpstr>
      <vt:lpstr>Qualitative Characters</vt:lpstr>
      <vt:lpstr>Quantitative characters</vt:lpstr>
      <vt:lpstr>Ecotone and Edge  effect</vt:lpstr>
      <vt:lpstr>Plant Succession</vt:lpstr>
      <vt:lpstr>Basic Types of Succession</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 COMMUNITIES</dc:title>
  <cp:lastModifiedBy>HP</cp:lastModifiedBy>
  <cp:revision>2</cp:revision>
  <dcterms:modified xsi:type="dcterms:W3CDTF">2022-07-19T09:35:11Z</dcterms:modified>
</cp:coreProperties>
</file>